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57" r:id="rId4"/>
    <p:sldId id="331" r:id="rId5"/>
    <p:sldId id="262" r:id="rId6"/>
    <p:sldId id="276" r:id="rId7"/>
    <p:sldId id="264" r:id="rId8"/>
    <p:sldId id="333" r:id="rId9"/>
    <p:sldId id="269" r:id="rId10"/>
    <p:sldId id="270" r:id="rId11"/>
    <p:sldId id="277" r:id="rId12"/>
    <p:sldId id="278" r:id="rId13"/>
    <p:sldId id="296" r:id="rId14"/>
    <p:sldId id="297" r:id="rId15"/>
    <p:sldId id="298" r:id="rId16"/>
    <p:sldId id="299" r:id="rId17"/>
    <p:sldId id="301" r:id="rId18"/>
    <p:sldId id="300" r:id="rId19"/>
    <p:sldId id="303" r:id="rId20"/>
    <p:sldId id="302" r:id="rId21"/>
    <p:sldId id="304" r:id="rId22"/>
    <p:sldId id="334" r:id="rId23"/>
    <p:sldId id="335" r:id="rId24"/>
    <p:sldId id="305" r:id="rId25"/>
    <p:sldId id="280" r:id="rId26"/>
    <p:sldId id="281" r:id="rId27"/>
    <p:sldId id="273" r:id="rId28"/>
    <p:sldId id="344" r:id="rId29"/>
    <p:sldId id="307" r:id="rId30"/>
    <p:sldId id="308" r:id="rId31"/>
    <p:sldId id="314" r:id="rId32"/>
    <p:sldId id="338" r:id="rId33"/>
    <p:sldId id="341" r:id="rId34"/>
    <p:sldId id="313" r:id="rId35"/>
    <p:sldId id="343" r:id="rId36"/>
    <p:sldId id="312" r:id="rId37"/>
    <p:sldId id="33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B6A42B-7138-40E5-8BD0-0B4C010CA77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72EA4F-DE53-4DA6-92E3-F8938A3CC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16102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МЕТОДИЧЕСКИЕ РЕКОМЕНДАЦИИ ДЛЯ </a:t>
            </a:r>
            <a:r>
              <a:rPr lang="ru-RU" sz="3200" b="1" dirty="0" smtClean="0"/>
              <a:t>ПЕДАГОГОВ ПО </a:t>
            </a:r>
            <a:r>
              <a:rPr lang="ru-RU" sz="3200" b="1" dirty="0" smtClean="0"/>
              <a:t>ПРОВЕДЕНИЮ ЗАНЯТИЙ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 </a:t>
            </a:r>
            <a:r>
              <a:rPr lang="ru-RU" sz="3200" b="1" dirty="0" smtClean="0"/>
              <a:t>ПРИМЕНЕНИЕМ </a:t>
            </a:r>
            <a:r>
              <a:rPr lang="ru-RU" sz="3200" b="1" dirty="0" smtClean="0"/>
              <a:t>ДИСТАНЦИОННЫХ </a:t>
            </a:r>
            <a:r>
              <a:rPr lang="ru-RU" sz="3200" b="1" dirty="0" smtClean="0"/>
              <a:t>ОБРАЗОВАТЕЛЬНЫХ ТЕХНОЛОГИЙ </a:t>
            </a:r>
            <a:br>
              <a:rPr lang="ru-RU" sz="3200" b="1" dirty="0" smtClean="0"/>
            </a:br>
            <a:r>
              <a:rPr lang="ru-RU" sz="3200" b="1" dirty="0" smtClean="0"/>
              <a:t>В УЧРЕЖДЕНИЯХ ДОПОЛНИТЕЛЬНОГО ОБРАЗОВАНИЯ РЕСПУБЛИКИ БАШКОРТОСТАН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Педагог дополнительного образования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90872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длительность </a:t>
            </a:r>
            <a:r>
              <a:rPr lang="ru-RU" sz="2000" dirty="0" smtClean="0"/>
              <a:t>занятия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формат и регулярность информирования родителей (законных представителей) о результатах обучения детей с применением дистанционных образовательных технологий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предоставляет обучающимся время для выполнения заданий в соответствии с расписанием </a:t>
            </a:r>
            <a:r>
              <a:rPr lang="ru-RU" sz="2000" dirty="0" smtClean="0"/>
              <a:t>занятий</a:t>
            </a:r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проверяет выполненные </a:t>
            </a:r>
            <a:r>
              <a:rPr lang="ru-RU" sz="2000" dirty="0" smtClean="0"/>
              <a:t>задания</a:t>
            </a:r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независимо от используемых технологий и сервисов, в ходе обучения педагог для отчета должен собирать цифровой след (фиксацию фактов деятельности педагога и обучающегося) в различных форматах (скриншоты чатов; результаты тестирования, опроса, решения задач; эссе, рефераты и другие проекты)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Ответственный за дистанционное обучение в образовательной организации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Symbol" pitchFamily="18" charset="2"/>
              <a:buChar char="-"/>
            </a:pPr>
            <a:r>
              <a:rPr lang="ru-RU" sz="2000" dirty="0" smtClean="0"/>
              <a:t> проводит мониторинг обеспеченности доступа педагогического состава к персональным компьютерам с выходом в сеть </a:t>
            </a:r>
            <a:r>
              <a:rPr lang="ru-RU" sz="2000" dirty="0" smtClean="0"/>
              <a:t>Интернет</a:t>
            </a:r>
            <a:endParaRPr lang="ru-RU" sz="20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организует работу «горячей линии»</a:t>
            </a:r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производит контроль размещения педагогами материала, методических рекомендаций, успешность выполнения обучающимися предлагаемых заданий</a:t>
            </a:r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на регулярной основе производит контроль взаимодействия </a:t>
            </a:r>
            <a:r>
              <a:rPr lang="ru-RU" sz="2000" dirty="0" smtClean="0"/>
              <a:t>педагога с </a:t>
            </a:r>
            <a:r>
              <a:rPr lang="ru-RU" sz="2000" dirty="0" smtClean="0"/>
              <a:t>обучающимися и родителями с целью выявления и предотвращения трудностей в обучении, поддержке эмоционального контакта</a:t>
            </a:r>
          </a:p>
          <a:p>
            <a:pPr algn="just">
              <a:buFont typeface="Symbol" pitchFamily="18" charset="2"/>
              <a:buChar char="-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Иные действия при переходе </a:t>
            </a:r>
            <a:br>
              <a:rPr lang="ru-RU" sz="2800" b="1" dirty="0" smtClean="0"/>
            </a:br>
            <a:r>
              <a:rPr lang="ru-RU" sz="2800" b="1" dirty="0" smtClean="0"/>
              <a:t>на дистанционное обучение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Symbol" pitchFamily="18" charset="2"/>
              <a:buChar char=""/>
            </a:pPr>
            <a:r>
              <a:rPr lang="ru-RU" sz="2000" dirty="0" smtClean="0"/>
              <a:t> Документальное подтверждение выбора родителями (законными представителями) формы дистанционного обучения и представление его любым доступным способом</a:t>
            </a:r>
          </a:p>
          <a:p>
            <a:pPr lvl="0">
              <a:buFont typeface="Symbol" pitchFamily="18" charset="2"/>
              <a:buChar char=""/>
            </a:pPr>
            <a:r>
              <a:rPr lang="ru-RU" sz="2000" dirty="0" smtClean="0"/>
              <a:t> Образовательной организации рекомендуется обеспечить внесение соответствующих корректировок в рабочие программы и (или) учебные планы в части форм обучения (лекция</a:t>
            </a:r>
            <a:r>
              <a:rPr lang="ru-RU" sz="2000" dirty="0" smtClean="0"/>
              <a:t>, онлайн </a:t>
            </a:r>
            <a:r>
              <a:rPr lang="ru-RU" sz="2000" dirty="0" smtClean="0"/>
              <a:t>консультация), технических средств обучения</a:t>
            </a:r>
          </a:p>
          <a:p>
            <a:pPr lvl="0">
              <a:buFont typeface="Symbol" pitchFamily="18" charset="2"/>
              <a:buChar char=""/>
            </a:pPr>
            <a:r>
              <a:rPr lang="ru-RU" sz="2000" dirty="0" smtClean="0"/>
              <a:t> В соответствии с техническими возможностями образовательная организация организовывает проведение </a:t>
            </a:r>
            <a:r>
              <a:rPr lang="ru-RU" sz="2000" dirty="0" smtClean="0"/>
              <a:t>занятий</a:t>
            </a:r>
            <a:r>
              <a:rPr lang="ru-RU" sz="2000" dirty="0" smtClean="0"/>
              <a:t>, консультаций, вебинаров на </a:t>
            </a:r>
            <a:r>
              <a:rPr lang="ru-RU" sz="2000" dirty="0" smtClean="0"/>
              <a:t>портале </a:t>
            </a:r>
            <a:r>
              <a:rPr lang="ru-RU" sz="2000" dirty="0" smtClean="0"/>
              <a:t>или иной платформе с использованием различных образовательных ресурсов</a:t>
            </a:r>
          </a:p>
          <a:p>
            <a:pPr lvl="0">
              <a:buFont typeface="Symbol" pitchFamily="18" charset="2"/>
              <a:buChar char=""/>
            </a:pPr>
            <a:r>
              <a:rPr lang="ru-RU" sz="2000" dirty="0" smtClean="0"/>
              <a:t> Предусмотреть возможность использования базы данных с готовым материалом, образовательных контентов, в том числе персональных сайтов педагогов или образовательных платформ., в том числе с использованием программ </a:t>
            </a:r>
            <a:r>
              <a:rPr lang="ru-RU" sz="2000" dirty="0" err="1" smtClean="0"/>
              <a:t>Skype</a:t>
            </a:r>
            <a:r>
              <a:rPr lang="ru-RU" sz="2000" dirty="0" smtClean="0"/>
              <a:t>, WhatsApp, Zoom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13285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ДЕЯТЕЛЬНОСТЬ </a:t>
            </a:r>
            <a:r>
              <a:rPr lang="ru-RU" sz="3000" b="1" dirty="0"/>
              <a:t>ПЕДАГОГА </a:t>
            </a:r>
          </a:p>
          <a:p>
            <a:pPr algn="ctr"/>
            <a:r>
              <a:rPr lang="ru-RU" sz="3000" b="1" dirty="0"/>
              <a:t>ПРИ ПЕРЕХОДЕ </a:t>
            </a:r>
            <a:r>
              <a:rPr lang="ru-RU" sz="3000" b="1" dirty="0" smtClean="0"/>
              <a:t>НА </a:t>
            </a:r>
            <a:r>
              <a:rPr lang="ru-RU" sz="3000" b="1" dirty="0"/>
              <a:t>ДИСТАНЦИОННОЕ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77686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/>
              <a:t>Действия педагога при переходе на дистанционное обучение</a:t>
            </a:r>
            <a:endParaRPr lang="ru-RU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/>
              <a:t> </a:t>
            </a:r>
            <a:r>
              <a:rPr lang="ru-RU" sz="2400" dirty="0" smtClean="0"/>
              <a:t>1. Выбрать способ проведения занятий с учетом результатов  мониторинга технической готовности к переходу на дистанционное обучение</a:t>
            </a:r>
            <a:endParaRPr lang="ru-RU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/>
              <a:t>2. </a:t>
            </a:r>
            <a:r>
              <a:rPr lang="ru-RU" sz="2400" dirty="0" smtClean="0"/>
              <a:t>Сформировать учебный материал</a:t>
            </a:r>
            <a:endParaRPr lang="ru-RU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/>
              <a:t>3. </a:t>
            </a:r>
            <a:r>
              <a:rPr lang="ru-RU" sz="2400" dirty="0" smtClean="0"/>
              <a:t>Определить формат взаимодействия с </a:t>
            </a:r>
            <a:r>
              <a:rPr lang="ru-RU" sz="2400" dirty="0" smtClean="0"/>
              <a:t>обучающимися</a:t>
            </a:r>
            <a:endParaRPr lang="ru-RU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/>
              <a:t>4. </a:t>
            </a:r>
            <a:r>
              <a:rPr lang="ru-RU" sz="2400" dirty="0" smtClean="0"/>
              <a:t>Определить способ организации обратной связи и контроля</a:t>
            </a:r>
            <a:endParaRPr lang="ru-RU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5. </a:t>
            </a:r>
            <a:r>
              <a:rPr lang="ru-RU" sz="2400" dirty="0" smtClean="0"/>
              <a:t>Проанализировать проблемы дистанционного обучения и выработать алгоритмы их преодоления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293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776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/>
              <a:t>Выбор способа проведения занятий</a:t>
            </a:r>
          </a:p>
          <a:p>
            <a:endParaRPr lang="ru-RU" sz="2400" dirty="0" smtClean="0"/>
          </a:p>
          <a:p>
            <a:r>
              <a:rPr lang="ru-RU" sz="2400" dirty="0" smtClean="0"/>
              <a:t>В зависимости от технических возможностей различают 2 способа проведения дистанционных занятий:</a:t>
            </a:r>
          </a:p>
          <a:p>
            <a:endParaRPr lang="ru-RU" sz="2400" dirty="0" smtClean="0"/>
          </a:p>
          <a:p>
            <a:r>
              <a:rPr lang="ru-RU" sz="2400" dirty="0" smtClean="0"/>
              <a:t>1. Занятия с применением кейс-технологий (технологий передачи </a:t>
            </a:r>
            <a:r>
              <a:rPr lang="ru-RU" sz="2400" dirty="0" smtClean="0"/>
              <a:t>материалов </a:t>
            </a:r>
            <a:r>
              <a:rPr lang="ru-RU" sz="2400" dirty="0" smtClean="0"/>
              <a:t>на бумажных и электронных носителях). </a:t>
            </a:r>
            <a:r>
              <a:rPr lang="ru-RU" sz="2400" dirty="0" smtClean="0"/>
              <a:t>Обучающийся должен </a:t>
            </a:r>
            <a:r>
              <a:rPr lang="ru-RU" sz="2400" dirty="0" smtClean="0"/>
              <a:t>быть обеспечен электронной почтой и собственным электронным адресом</a:t>
            </a:r>
          </a:p>
          <a:p>
            <a:endParaRPr lang="ru-RU" sz="2400" dirty="0" smtClean="0"/>
          </a:p>
          <a:p>
            <a:r>
              <a:rPr lang="ru-RU" sz="2400" dirty="0" smtClean="0"/>
              <a:t>2. Онлайн занятия в интернете, где коммуникации используются постоянно. </a:t>
            </a:r>
            <a:r>
              <a:rPr lang="ru-RU" sz="2400" dirty="0" smtClean="0"/>
              <a:t>Обучающийся должен </a:t>
            </a:r>
            <a:r>
              <a:rPr lang="ru-RU" sz="2400" dirty="0" smtClean="0"/>
              <a:t>иметь свободный доступ к интернету, иметь собственный электронный адрес.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256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F3C33B7-0EEE-472F-ADCB-151EBB4AE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352997"/>
              </p:ext>
            </p:extLst>
          </p:nvPr>
        </p:nvGraphicFramePr>
        <p:xfrm>
          <a:off x="1259632" y="188640"/>
          <a:ext cx="7704857" cy="6265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438421169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1772066260"/>
                    </a:ext>
                  </a:extLst>
                </a:gridCol>
                <a:gridCol w="2376265">
                  <a:extLst>
                    <a:ext uri="{9D8B030D-6E8A-4147-A177-3AD203B41FA5}">
                      <a16:colId xmlns="" xmlns:a16="http://schemas.microsoft.com/office/drawing/2014/main" val="1851259242"/>
                    </a:ext>
                  </a:extLst>
                </a:gridCol>
              </a:tblGrid>
              <a:tr h="4911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условий у ученика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проведения занятий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538610"/>
                  </a:ext>
                </a:extLst>
              </a:tr>
              <a:tr h="419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 классы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5-11 классы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extLst>
                  <a:ext uri="{0D108BD9-81ED-4DB2-BD59-A6C34878D82A}">
                    <a16:rowId xmlns="" xmlns:a16="http://schemas.microsoft.com/office/drawing/2014/main" val="3360165251"/>
                  </a:ext>
                </a:extLst>
              </a:tr>
              <a:tr h="114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и Интернет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занятия или работа дежурных групп не более 15 человек (с согласия родителей)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занятия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4252" marR="64252" marT="0" marB="0"/>
                </a:tc>
                <a:extLst>
                  <a:ext uri="{0D108BD9-81ED-4DB2-BD59-A6C34878D82A}">
                    <a16:rowId xmlns="" xmlns:a16="http://schemas.microsoft.com/office/drawing/2014/main" val="3097214779"/>
                  </a:ext>
                </a:extLst>
              </a:tr>
              <a:tr h="114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компьютер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Кейс-технологии или работа дежурных групп не более 15 человек (с согласия родителей)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Кейс-технологии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индивидуальные консультации, в том числе с использованием телефонной связи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6610607"/>
                  </a:ext>
                </a:extLst>
              </a:tr>
              <a:tr h="114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мобильный интернет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Кейс-технологии,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чаты,  работа дежурных групп не более 15 человек (с согласия родителей)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Кейс-технологии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индивидуальные консультации, в том числе с использованием телефонной связи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9191652"/>
                  </a:ext>
                </a:extLst>
              </a:tr>
              <a:tr h="1722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условий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Кейс-технологии или работа дежурных групп не более 15 человек (с согласия родителей) </a:t>
                      </a:r>
                      <a:endParaRPr lang="ru-RU" sz="14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4252" marR="64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Кейс-технологии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(материалы на бумажном носителе) и индивидуальные консультации, в том числе с использованием телефонной связи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404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05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77768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b="1" dirty="0"/>
              <a:t>Формирование учебного материала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dirty="0"/>
              <a:t>В структуру материала должны входить следующие содержательные компоненты: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/>
              <a:t>	учебный материал, включая необходимые </a:t>
            </a:r>
            <a:r>
              <a:rPr lang="ru-RU" sz="2200" dirty="0" smtClean="0"/>
              <a:t>иллюстрации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/>
              <a:t>	инструкции по его </a:t>
            </a:r>
            <a:r>
              <a:rPr lang="ru-RU" sz="2200" dirty="0" smtClean="0"/>
              <a:t>освоению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/>
              <a:t>	вопросы и тренировочные </a:t>
            </a:r>
            <a:r>
              <a:rPr lang="ru-RU" sz="2200" dirty="0" smtClean="0"/>
              <a:t>задания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/>
              <a:t>	контрольные задания и пояснения к их </a:t>
            </a:r>
            <a:r>
              <a:rPr lang="ru-RU" sz="2200" dirty="0" smtClean="0"/>
              <a:t>выполнению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9899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77686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/>
              <a:t>При подготовке к дистанционным занятиям  </a:t>
            </a:r>
            <a:r>
              <a:rPr lang="ru-RU" sz="2400" b="1" dirty="0" smtClean="0"/>
              <a:t>педагогу рекомендуется </a:t>
            </a:r>
            <a:r>
              <a:rPr lang="ru-RU" sz="2400" b="1" dirty="0"/>
              <a:t>ответить на вопросы: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какие результаты должны быть достигнуты обучающимся?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каким образом эти результаты должны быть достигнуты?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как организовать педагогическое сопровождение усвоения материала?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какие методы контроля достижения результатов будут применены?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8627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4624"/>
            <a:ext cx="80283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FF0000"/>
                </a:solidFill>
              </a:rPr>
              <a:t>ОБРАТНАЯ СВЯЗЬ </a:t>
            </a:r>
            <a:r>
              <a:rPr lang="ru-RU" sz="2200" b="1" dirty="0"/>
              <a:t>–  это наиболее действенный способ вовлечения </a:t>
            </a:r>
            <a:r>
              <a:rPr lang="ru-RU" sz="2200" b="1" dirty="0" smtClean="0"/>
              <a:t>обучающегося в </a:t>
            </a:r>
            <a:r>
              <a:rPr lang="ru-RU" sz="2200" b="1" dirty="0"/>
              <a:t>учебный процесс с использованием дистанционных образовательных </a:t>
            </a:r>
            <a:r>
              <a:rPr lang="ru-RU" sz="2200" b="1" dirty="0" smtClean="0"/>
              <a:t>технологий</a:t>
            </a:r>
            <a:endParaRPr lang="ru-RU" sz="22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FF0000"/>
                </a:solidFill>
              </a:rPr>
              <a:t>ОБРАТНАЯ СВЯЗЬ </a:t>
            </a:r>
            <a:r>
              <a:rPr lang="ru-RU" sz="2200" b="1" dirty="0"/>
              <a:t>позволяет определить эмоциональное состояние </a:t>
            </a:r>
            <a:r>
              <a:rPr lang="ru-RU" sz="2200" b="1" dirty="0" smtClean="0"/>
              <a:t>обучающегося, </a:t>
            </a:r>
            <a:r>
              <a:rPr lang="ru-RU" sz="2200" b="1" dirty="0"/>
              <a:t>степень его вовлеченности в процесс обучения, степень освоения изучаемого материала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b="1" dirty="0"/>
              <a:t>Для обратной связи используются: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чаты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форумы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кейсы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творческие задания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проекты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другие интерактивные форматы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8091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1403648" y="2856711"/>
            <a:ext cx="7056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/>
              <a:t>ОБЩИЕ ПОЛОЖЕНИЯ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4624"/>
            <a:ext cx="7776864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b="1" dirty="0"/>
              <a:t>Определение формата взаимодействия с </a:t>
            </a:r>
            <a:r>
              <a:rPr lang="ru-RU" sz="2200" b="1" dirty="0" smtClean="0"/>
              <a:t>обучающимися</a:t>
            </a:r>
            <a:endParaRPr lang="ru-RU" sz="2200" b="1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/>
              <a:t>Занятия </a:t>
            </a:r>
            <a:r>
              <a:rPr lang="ru-RU" sz="2200" dirty="0" smtClean="0"/>
              <a:t>необходимо </a:t>
            </a:r>
            <a:r>
              <a:rPr lang="ru-RU" sz="2200" dirty="0"/>
              <a:t>проводить по принципу «лицом к лицу» хотя бы раз в два </a:t>
            </a:r>
            <a:r>
              <a:rPr lang="ru-RU" sz="2200" dirty="0" smtClean="0"/>
              <a:t>дня</a:t>
            </a:r>
            <a:endParaRPr lang="ru-RU" sz="22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/>
              <a:t>При выборе  форматов дистанционного обучения необходимо учитывать требования СанПиНа по продолжительности нахождения </a:t>
            </a:r>
            <a:r>
              <a:rPr lang="ru-RU" sz="2200" dirty="0" smtClean="0"/>
              <a:t>обучающегося за </a:t>
            </a:r>
            <a:r>
              <a:rPr lang="ru-RU" sz="2200" dirty="0"/>
              <a:t>экраном компьютера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FF0000"/>
                </a:solidFill>
              </a:rPr>
              <a:t>Видеозанятия</a:t>
            </a:r>
            <a:r>
              <a:rPr lang="ru-RU" sz="2200" dirty="0" smtClean="0"/>
              <a:t> </a:t>
            </a:r>
            <a:r>
              <a:rPr lang="ru-RU" sz="2200" dirty="0"/>
              <a:t>позволяет за короткие сроки передать максимальный объем информации. </a:t>
            </a:r>
            <a:r>
              <a:rPr lang="ru-RU" sz="2200" dirty="0" smtClean="0"/>
              <a:t>Обучающийся может </a:t>
            </a:r>
            <a:r>
              <a:rPr lang="ru-RU" sz="2200" dirty="0"/>
              <a:t>просмотреть </a:t>
            </a:r>
            <a:r>
              <a:rPr lang="ru-RU" sz="2200" dirty="0" smtClean="0"/>
              <a:t>видеозанятие </a:t>
            </a:r>
            <a:r>
              <a:rPr lang="ru-RU" sz="2200" dirty="0"/>
              <a:t>в любое время (офлайн режим</a:t>
            </a:r>
            <a:r>
              <a:rPr lang="ru-RU" sz="2200" dirty="0" smtClean="0"/>
              <a:t>)</a:t>
            </a:r>
            <a:endParaRPr lang="ru-RU" sz="22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FF0000"/>
                </a:solidFill>
              </a:rPr>
              <a:t>Вебинар</a:t>
            </a:r>
            <a:r>
              <a:rPr lang="ru-RU" sz="2200" dirty="0"/>
              <a:t> (интерактивный формат) позволяет отладить систему обратной связи (система опросов, чатов и форумов</a:t>
            </a:r>
            <a:r>
              <a:rPr lang="ru-RU" sz="2200" dirty="0" smtClean="0"/>
              <a:t>)</a:t>
            </a:r>
            <a:endParaRPr lang="ru-RU" sz="22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FF0000"/>
                </a:solidFill>
              </a:rPr>
              <a:t>Разноформатный контент </a:t>
            </a:r>
            <a:r>
              <a:rPr lang="ru-RU" sz="2200" dirty="0"/>
              <a:t>(текстовый материал, презентации, </a:t>
            </a:r>
            <a:r>
              <a:rPr lang="ru-RU" sz="2200" dirty="0" err="1" smtClean="0"/>
              <a:t>инфографика</a:t>
            </a:r>
            <a:r>
              <a:rPr lang="ru-RU" sz="2200" dirty="0" smtClean="0"/>
              <a:t>), </a:t>
            </a:r>
            <a:r>
              <a:rPr lang="ru-RU" sz="2200" dirty="0"/>
              <a:t>который может использовать </a:t>
            </a:r>
            <a:r>
              <a:rPr lang="ru-RU" sz="2200" dirty="0" smtClean="0"/>
              <a:t>при проведении занятий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2585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80283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К основным сложностям дистанционного обучения относят:</a:t>
            </a:r>
          </a:p>
          <a:p>
            <a:pPr>
              <a:spcAft>
                <a:spcPts val="600"/>
              </a:spcAft>
            </a:pPr>
            <a:r>
              <a:rPr lang="ru-RU" dirty="0"/>
              <a:t>1. Отсутствие живого контакта между </a:t>
            </a:r>
            <a:r>
              <a:rPr lang="ru-RU" dirty="0" smtClean="0"/>
              <a:t>педагогом </a:t>
            </a:r>
            <a:r>
              <a:rPr lang="ru-RU" dirty="0"/>
              <a:t>и обучаемым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</a:rPr>
              <a:t>Решение: организация онлайн общения с </a:t>
            </a:r>
            <a:r>
              <a:rPr lang="ru-RU" b="1" dirty="0" smtClean="0">
                <a:solidFill>
                  <a:srgbClr val="00B050"/>
                </a:solidFill>
              </a:rPr>
              <a:t>обучающимися и </a:t>
            </a:r>
            <a:r>
              <a:rPr lang="ru-RU" b="1" dirty="0">
                <a:solidFill>
                  <a:srgbClr val="00B050"/>
                </a:solidFill>
              </a:rPr>
              <a:t>проведение индивидуальных консультаций</a:t>
            </a:r>
          </a:p>
          <a:p>
            <a:pPr>
              <a:spcAft>
                <a:spcPts val="600"/>
              </a:spcAft>
            </a:pPr>
            <a:r>
              <a:rPr lang="ru-RU" dirty="0"/>
              <a:t>2. Отсутствие живого общения между </a:t>
            </a:r>
            <a:r>
              <a:rPr lang="ru-RU" dirty="0" smtClean="0"/>
              <a:t>обучаемыми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</a:rPr>
              <a:t>Решение: онлайн общение, создание групповых чатов и групп в социальных сетях </a:t>
            </a:r>
          </a:p>
          <a:p>
            <a:pPr>
              <a:spcAft>
                <a:spcPts val="600"/>
              </a:spcAft>
            </a:pPr>
            <a:r>
              <a:rPr lang="ru-RU" dirty="0"/>
              <a:t>3. Высокая трудозатратность на этапе формирования  </a:t>
            </a:r>
            <a:r>
              <a:rPr lang="ru-RU" dirty="0" smtClean="0"/>
              <a:t>материала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</a:rPr>
              <a:t>Решение: использование уже созданных цифровых образовательных ресурсов, размещенных в свободном доступе, и интерактивных ресурсов и курсов</a:t>
            </a:r>
          </a:p>
          <a:p>
            <a:pPr>
              <a:spcAft>
                <a:spcPts val="600"/>
              </a:spcAft>
            </a:pPr>
            <a:r>
              <a:rPr lang="ru-RU" dirty="0"/>
              <a:t>4. </a:t>
            </a:r>
            <a:r>
              <a:rPr lang="ru-RU" dirty="0" smtClean="0"/>
              <a:t>Обучаемые должны </a:t>
            </a:r>
            <a:r>
              <a:rPr lang="ru-RU" dirty="0"/>
              <a:t>иметь доступ к техническим средствам обучения (компьютер и доступ в интернет</a:t>
            </a:r>
            <a:r>
              <a:rPr lang="ru-RU" dirty="0" smtClean="0"/>
              <a:t>)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</a:rPr>
              <a:t>Решение: применение кейс-технологий и проведение индивидуальных консультаций</a:t>
            </a:r>
          </a:p>
          <a:p>
            <a:pPr>
              <a:spcAft>
                <a:spcPts val="600"/>
              </a:spcAft>
            </a:pPr>
            <a:r>
              <a:rPr lang="ru-RU" dirty="0"/>
              <a:t>5. Невозможность 100% контроля над знаниями </a:t>
            </a:r>
            <a:r>
              <a:rPr lang="ru-RU" dirty="0" smtClean="0"/>
              <a:t>обучающихся и </a:t>
            </a:r>
            <a:r>
              <a:rPr lang="ru-RU" dirty="0"/>
              <a:t>процессом </a:t>
            </a:r>
            <a:r>
              <a:rPr lang="ru-RU" dirty="0" smtClean="0"/>
              <a:t>обучения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</a:rPr>
              <a:t>Решение: применение метода проектов и создание тестовых материалов с открытыми вопросами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304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908720"/>
          <a:ext cx="770485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92088"/>
                <a:gridCol w="1944216"/>
                <a:gridCol w="2131436"/>
                <a:gridCol w="1540971"/>
              </a:tblGrid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Элементы структуры </a:t>
                      </a:r>
                      <a:r>
                        <a:rPr lang="ru-RU" sz="13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занятий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Время, мин.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Формат взаимодействия 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</a:t>
                      </a:r>
                      <a:r>
                        <a:rPr lang="ru-RU" sz="13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педагога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обучающегося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Организационный момент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Групповой чат,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Перекличка, проверка готовности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обучающихся к занятию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вопросы педагога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Объяснение материала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Онлайн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лекция,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Видеозанятие,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Фрагмент интерактивного курса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Объяснение материала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Ознакомление с материалом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Закрепление полученных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на самостоятельную работу (в случае использования интерактивной платформы, ссылки на задание)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возникающие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Самостоятельная работа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Подведение итогов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занятия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Групповой чат,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Обобщение знаний, фронтальный опрос, включающий вопросы на рефлексию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вопросы педагога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Групповой чат,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Интерактивная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платформа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Выдача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задания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указанием сроков выполнения и с наличием проверки обратной связи (рефлексия, творческое задание и пр.)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Фиксирует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задание,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 его выполнения и задает уточняющие вопросы педагогу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116632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План </a:t>
            </a:r>
            <a:r>
              <a:rPr lang="ru-RU" sz="2400" b="1" dirty="0" smtClean="0"/>
              <a:t>занятий при </a:t>
            </a:r>
            <a:r>
              <a:rPr lang="ru-RU" sz="2400" b="1" dirty="0" smtClean="0"/>
              <a:t>наличии  условий проведения онлайн занятий (1-2 раза в неделю)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08720"/>
          <a:ext cx="8856985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855"/>
                <a:gridCol w="763862"/>
                <a:gridCol w="2882714"/>
                <a:gridCol w="1868906"/>
                <a:gridCol w="1787648"/>
              </a:tblGrid>
              <a:tr h="44933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Элементы структуры урока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Время, мин.</a:t>
                      </a: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Формат взаимодействия 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преподавателя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обучающегося</a:t>
                      </a: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2332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Организационный момент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индивидуальная консультация в том числе с использованием телефонной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Разработка и ознакомление ученика с его планом работы, проверка готовности  к урокам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вопросы педагога</a:t>
                      </a:r>
                    </a:p>
                  </a:txBody>
                  <a:tcPr marL="68580" marR="68580" marT="0" marB="0"/>
                </a:tc>
              </a:tr>
              <a:tr h="134799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Выдача ученику изучаемого материала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Кейс-технологии: включают в себе теоретический, практический материал, итоговое задание (материалы на электронном или бумажном носителе) обязательна инструкция по работе с кейсом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Инструктирование по работе с кейсом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вопросы педагога</a:t>
                      </a:r>
                    </a:p>
                  </a:txBody>
                  <a:tcPr marL="68580" marR="68580" marT="0" marB="0"/>
                </a:tc>
              </a:tr>
              <a:tr h="89866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Актуализация полученных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Консультирование в соответствии с выданным ученику планом, в том числе с использованием телефонной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возникающие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Самостоятельное ознакомление с теоретическим материалом</a:t>
                      </a:r>
                    </a:p>
                  </a:txBody>
                  <a:tcPr marL="68580" marR="68580" marT="0" marB="0"/>
                </a:tc>
              </a:tr>
              <a:tr h="89866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Закрепление знаний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Консультирование в соответствии с выданным ученику планом, в том числе с использованием телефонной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на возникающие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Самостоятельное выполнение практических заданий</a:t>
                      </a:r>
                    </a:p>
                  </a:txBody>
                  <a:tcPr marL="68580" marR="68580" marT="0" marB="0"/>
                </a:tc>
              </a:tr>
              <a:tr h="89866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Выполнение итогового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электронном или бумажном носителе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Прием и оценка домашнего задания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 фиксацией в АИС «Образование»)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Самостоятельное выполнение домашнего задания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16632"/>
            <a:ext cx="8936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План урока при отсутствии условий проведения </a:t>
            </a:r>
          </a:p>
          <a:p>
            <a:pPr algn="ctr"/>
            <a:r>
              <a:rPr lang="ru-RU" sz="2400" b="1" dirty="0" err="1" smtClean="0"/>
              <a:t>онлайн</a:t>
            </a:r>
            <a:r>
              <a:rPr lang="ru-RU" sz="2400" b="1" dirty="0" smtClean="0"/>
              <a:t> занятий</a:t>
            </a:r>
            <a:endParaRPr lang="ru-RU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967335"/>
            <a:ext cx="80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СИСТЕМЫ, ФОРМАТЫ И ИНСТРУМЕНТЫ </a:t>
            </a:r>
          </a:p>
          <a:p>
            <a:pPr algn="ctr"/>
            <a:r>
              <a:rPr lang="ru-RU" sz="3000" b="1" dirty="0" smtClean="0"/>
              <a:t>ДИСТАНЦИОННОГО ОБУЧЕНИЯ</a:t>
            </a:r>
            <a:endParaRPr lang="ru-RU" sz="3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Инструменты и сервисы взаимодействия </a:t>
            </a:r>
            <a:r>
              <a:rPr lang="ru-RU" sz="2800" b="1" dirty="0" smtClean="0"/>
              <a:t>педагога и обучающегося в </a:t>
            </a:r>
            <a:r>
              <a:rPr lang="ru-RU" sz="2800" b="1" dirty="0" smtClean="0"/>
              <a:t>условиях дистанционного обучения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55679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r>
              <a:rPr lang="ru-RU" sz="2400" dirty="0" smtClean="0"/>
              <a:t>- обмен информации представлен в различной форме (переписка, аудиообмен, </a:t>
            </a:r>
            <a:r>
              <a:rPr lang="ru-RU" sz="2400" dirty="0" err="1" smtClean="0"/>
              <a:t>видеообмен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- доступен на различных устройствах (в том числе при «плохом» интернете)</a:t>
            </a:r>
          </a:p>
          <a:p>
            <a:r>
              <a:rPr lang="ru-RU" sz="2400" dirty="0" smtClean="0"/>
              <a:t>- дает возможность различных форм общения как индивидуально, так и в группе</a:t>
            </a:r>
          </a:p>
          <a:p>
            <a:r>
              <a:rPr lang="ru-RU" sz="2400" dirty="0" smtClean="0"/>
              <a:t>- есть функционал демонстрации экрана компьютера</a:t>
            </a:r>
          </a:p>
          <a:p>
            <a:r>
              <a:rPr lang="ru-RU" sz="2400" dirty="0" smtClean="0"/>
              <a:t>- дает возможность обмена файлами</a:t>
            </a:r>
          </a:p>
          <a:p>
            <a:r>
              <a:rPr lang="ru-RU" sz="2400" dirty="0" smtClean="0"/>
              <a:t>- загрузка записи урока на компьютер и другие </a:t>
            </a:r>
            <a:r>
              <a:rPr lang="ru-RU" sz="2400" dirty="0" err="1" smtClean="0"/>
              <a:t>гаджеты</a:t>
            </a:r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26626" name="Picture 2" descr="https://skype-messengers.ru/wp-content/uploads/2019/03/skaj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157192"/>
            <a:ext cx="3239634" cy="1700808"/>
          </a:xfrm>
          <a:prstGeom prst="rect">
            <a:avLst/>
          </a:prstGeom>
          <a:noFill/>
        </p:spPr>
      </p:pic>
      <p:pic>
        <p:nvPicPr>
          <p:cNvPr id="26628" name="Picture 4" descr="http://ww1.prweb.com/prfiles/2018/02/27/15260091/MicrosoftTeam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18000"/>
            <a:ext cx="2167380" cy="1440000"/>
          </a:xfrm>
          <a:prstGeom prst="rect">
            <a:avLst/>
          </a:prstGeom>
          <a:noFill/>
        </p:spPr>
      </p:pic>
      <p:pic>
        <p:nvPicPr>
          <p:cNvPr id="26630" name="Picture 6" descr="https://www.pipelinersales.com/wp-content/uploads/2019/11/zoom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5618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Системы дистанционного и электронного обучения позволяют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r>
              <a:rPr lang="ru-RU" sz="2400" dirty="0" smtClean="0"/>
              <a:t>- создавать и управлять курсами</a:t>
            </a:r>
          </a:p>
          <a:p>
            <a:endParaRPr lang="ru-RU" sz="2400" dirty="0" smtClean="0"/>
          </a:p>
          <a:p>
            <a:r>
              <a:rPr lang="ru-RU" sz="2400" dirty="0" smtClean="0"/>
              <a:t>- отслеживать доступ к курсам и элементам курса</a:t>
            </a:r>
          </a:p>
          <a:p>
            <a:endParaRPr lang="ru-RU" sz="2400" dirty="0" smtClean="0"/>
          </a:p>
          <a:p>
            <a:r>
              <a:rPr lang="ru-RU" sz="2400" dirty="0" smtClean="0"/>
              <a:t>- отслеживать прохождение курса</a:t>
            </a:r>
          </a:p>
          <a:p>
            <a:endParaRPr lang="ru-RU" sz="2400" dirty="0" smtClean="0"/>
          </a:p>
          <a:p>
            <a:r>
              <a:rPr lang="ru-RU" sz="2400" dirty="0" smtClean="0"/>
              <a:t>- размещать контент различного формата</a:t>
            </a:r>
            <a:endParaRPr lang="ru-RU" sz="2400" dirty="0"/>
          </a:p>
        </p:txBody>
      </p:sp>
      <p:pic>
        <p:nvPicPr>
          <p:cNvPr id="25604" name="Picture 4" descr="https://blog.4linux.com.br/wp-content/uploads/2018/05/Moodle-1-740x380-1900x975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806154" cy="1440000"/>
          </a:xfrm>
          <a:prstGeom prst="rect">
            <a:avLst/>
          </a:prstGeom>
          <a:noFill/>
        </p:spPr>
      </p:pic>
      <p:pic>
        <p:nvPicPr>
          <p:cNvPr id="25606" name="Picture 6" descr="https://im0-tub-ru.yandex.net/i?id=5ad2235dba155c5234e9b12e87a30b2c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33256"/>
            <a:ext cx="4572000" cy="895351"/>
          </a:xfrm>
          <a:prstGeom prst="rect">
            <a:avLst/>
          </a:prstGeom>
          <a:noFill/>
        </p:spPr>
      </p:pic>
      <p:pic>
        <p:nvPicPr>
          <p:cNvPr id="25608" name="Picture 8" descr="https://static.tildacdn.com/tild3835-3265-4531-a262-653939656130/learme_gr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4056385" cy="1070218"/>
          </a:xfrm>
          <a:prstGeom prst="rect">
            <a:avLst/>
          </a:prstGeom>
          <a:noFill/>
        </p:spPr>
      </p:pic>
      <p:pic>
        <p:nvPicPr>
          <p:cNvPr id="25610" name="Picture 10" descr="https://3.bp.blogspot.com/-EgLb4bp0XbI/W2PCDI6VaoI/AAAAAAAAYIU/pYmje04L_IY94fVKZE4wdlJM7tiUpjdNwCLcBGAs/s1600/Google-Classroom%2B%25281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901327"/>
            <a:ext cx="2520280" cy="195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ОБЗОР ЭЛЕКТРОННЫХ ОБРАЗОВАТЕЛЬНЫХ ПЛОЩАДОК</a:t>
            </a:r>
            <a:endParaRPr lang="ru-RU" sz="2800" b="1" dirty="0"/>
          </a:p>
        </p:txBody>
      </p:sp>
      <p:pic>
        <p:nvPicPr>
          <p:cNvPr id="13" name="Рисунок 12" descr="https://barvikha.odinedu.ru/upload/iblock/f87/f87d1c3d67cd24760fc5d0c236090b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119824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lyc1557zg.mskobr.ru/images/%2813%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27781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3.bp.blogspot.com/-bv3F5JULX7U/XFLlRVut_7I/AAAAAAAAIS8/uCx8MyLOz1w_RM8F7mtfr9lpHohVCwV5gCLcBGAs/s320/%25D0%25AF%25D0%25BD%25D0%25B4%25D0%25B5%25D0%25BA%25D1%2581%2B%25D1%2583%25D1%2587%25D0%25B5%25D0%25B1%25D0%25BD%25D0%25B8%25D0%25B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274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yt3.ggpht.com/a/AGF-l7-35SevI5KLqvFLkceYijD-u9BQ5hwj6L0yDg=s900-c-k-c0xffffffff-no-rj-m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20888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xn--80abbqipopbve.xn--p1ai/attachments/Image/3_.jpg?template=generi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509120"/>
            <a:ext cx="14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psy-conference.ru/wp-content/uploads/2017/07/skyeng-logo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628800"/>
            <a:ext cx="24258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m0-tub-ru.yandex.net/i?id=40f6bd9bfb2a674419f0ba2f4c22b527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636912"/>
            <a:ext cx="216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magas.su/sites/magas.su/files/newspics/001%20%28%29_632.jpg?157471578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589240"/>
            <a:ext cx="117729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lide-share.ru/image/6031028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1124744"/>
            <a:ext cx="8064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m0-tub-ru.yandex.net/i?id=f1372d8a7eee21821fbdda39f1245610&amp;n=13&amp;exp=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501008"/>
            <a:ext cx="245106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m0-tub-ru.yandex.net/i?id=ad75833afb685b58781ad86c4c85ea4c-srl&amp;n=13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573016"/>
            <a:ext cx="113924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im0-tub-ru.yandex.net/i?id=63805f2d5be28915b690d86b96c37c3c&amp;n=1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4581128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irorb.ru/wp-content/uploads/2019/12/maxresdefault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4293096"/>
            <a:ext cx="12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im0-tub-ru.yandex.net/i?id=630639bde02e0ccfcb4861bd024359b3-sr&amp;n=13&amp;exp=1"/>
          <p:cNvPicPr/>
          <p:nvPr/>
        </p:nvPicPr>
        <p:blipFill>
          <a:blip r:embed="rId15" cstate="print"/>
          <a:srcRect b="27862"/>
          <a:stretch>
            <a:fillRect/>
          </a:stretch>
        </p:blipFill>
        <p:spPr bwMode="auto">
          <a:xfrm>
            <a:off x="3923928" y="5733256"/>
            <a:ext cx="302943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i.ibb.co/VDgtcgt/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4869160"/>
            <a:ext cx="155428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Портал «Дополнительное образование»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Российская электронная школа 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 разработаны в соответствии с: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"/>
            </a:pPr>
            <a:r>
              <a:rPr lang="ru-RU" sz="2000" dirty="0" smtClean="0"/>
              <a:t> Федеральным законом от 29 декабря 2012 года № 273-ФЗ «Об образовании в Российской Федерации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pPr>
              <a:buFont typeface="Symbol" pitchFamily="18" charset="2"/>
              <a:buChar char=""/>
            </a:pPr>
            <a:r>
              <a:rPr lang="ru-RU" sz="2000" dirty="0" smtClean="0"/>
              <a:t> Федеральным законом от 27.07.2006 № 152-ФЗ «О персональных данных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pPr>
              <a:buFont typeface="Symbol" pitchFamily="18" charset="2"/>
              <a:buChar char=""/>
            </a:pPr>
            <a:r>
              <a:rPr lang="ru-RU" sz="2000" dirty="0" smtClean="0"/>
              <a:t> приказом Минобрнауки России от 23 августа 2017 года № 816 «Об 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pPr>
              <a:buFont typeface="Symbol" pitchFamily="18" charset="2"/>
              <a:buChar char=""/>
            </a:pPr>
            <a:r>
              <a:rPr lang="ru-RU" sz="2000" dirty="0" smtClean="0"/>
              <a:t> приказом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от 09 июня 2016 года № 698 «Об утверждении ведомственной целевой программы «Российская электронная школа» на 2016-2018 годы»</a:t>
            </a:r>
          </a:p>
          <a:p>
            <a:pPr>
              <a:buFont typeface="Symbol" pitchFamily="18" charset="2"/>
              <a:buChar char=""/>
            </a:pP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Московская электронная школа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Издательство «Просвещение»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Билет в будущее</a:t>
            </a:r>
            <a:endParaRPr lang="ru-R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99299"/>
            <a:ext cx="8240464" cy="56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64886"/>
            <a:ext cx="8456488" cy="59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382" y="26064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Олимпиум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Электронное образование Республики Башкортостан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067138"/>
            <a:ext cx="8384480" cy="56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Портал системы образования Республики Башкортостан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Skyeng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92896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 разработаны в соответствии с: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76328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2000" dirty="0" smtClean="0"/>
              <a:t>приказом Министерства просвещения Российской Федерации от 02 декабря 2019 года № 649 «Об утверждении Целевой модели цифровой образовательной среды» </a:t>
            </a:r>
            <a:endParaRPr lang="ru-RU" sz="2000" dirty="0" smtClean="0"/>
          </a:p>
          <a:p>
            <a:endParaRPr lang="ru-RU" sz="2000" dirty="0" smtClean="0"/>
          </a:p>
          <a:p>
            <a:pPr>
              <a:buFont typeface="Symbol" pitchFamily="18" charset="2"/>
              <a:buChar char="-"/>
            </a:pPr>
            <a:r>
              <a:rPr lang="ru-RU" sz="2000" dirty="0" smtClean="0"/>
              <a:t>Указом </a:t>
            </a:r>
            <a:r>
              <a:rPr lang="ru-RU" sz="2000" dirty="0" smtClean="0"/>
              <a:t>Главы Республики Башкортостан от 18 марта 2020 года № УГ-111</a:t>
            </a:r>
            <a:br>
              <a:rPr lang="ru-RU" sz="2000" dirty="0" smtClean="0"/>
            </a:br>
            <a:r>
              <a:rPr lang="ru-RU" sz="2000" dirty="0" smtClean="0"/>
              <a:t>«О введении режима «Повышенная готовность» на территории Республики Башкортостан в связи с угрозой распространения в Республике Башкортостан новой коронавирусной инфекции (2019-nCoV</a:t>
            </a:r>
            <a:r>
              <a:rPr lang="ru-RU" sz="2000" dirty="0" smtClean="0"/>
              <a:t>)»</a:t>
            </a:r>
          </a:p>
          <a:p>
            <a:endParaRPr lang="ru-RU" sz="2000" dirty="0" smtClean="0"/>
          </a:p>
          <a:p>
            <a:pPr>
              <a:buFont typeface="Symbol" pitchFamily="18" charset="2"/>
              <a:buChar char="-"/>
            </a:pPr>
            <a:r>
              <a:rPr lang="ru-RU" sz="2000" dirty="0" smtClean="0"/>
              <a:t> приказом Министерства образования и науки Республики Башкортостан </a:t>
            </a:r>
            <a:br>
              <a:rPr lang="ru-RU" sz="2000" dirty="0" smtClean="0"/>
            </a:br>
            <a:r>
              <a:rPr lang="ru-RU" sz="2000" dirty="0" smtClean="0"/>
              <a:t>от 18 марта 2020 года № 339 «Об организации образовательного процесса в общеобразовательных организациях»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70567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Методические рекомендации по использованию электронных образовательных платформ, расписание вебинаров, проводимые ГАУ ДПО «Институт развития образования Республики Башкортостан» и ответы на часто задаваемые вопросы, в том числе по телефону «горячей линии»,  будут опубликованы в интернете по адресу: </a:t>
            </a:r>
          </a:p>
          <a:p>
            <a:pPr algn="just"/>
            <a:endParaRPr lang="ru-RU" sz="2400" dirty="0" smtClean="0"/>
          </a:p>
          <a:p>
            <a:pPr algn="ctr"/>
            <a:r>
              <a:rPr lang="en-US" sz="2400" b="1" dirty="0" smtClean="0"/>
              <a:t>distant</a:t>
            </a:r>
            <a:r>
              <a:rPr lang="ru-RU" sz="2400" b="1" dirty="0" smtClean="0"/>
              <a:t>.</a:t>
            </a:r>
            <a:r>
              <a:rPr lang="en-US" sz="2400" b="1" dirty="0" err="1" smtClean="0"/>
              <a:t>irorb</a:t>
            </a:r>
            <a:r>
              <a:rPr lang="ru-RU" sz="2400" b="1" dirty="0" smtClean="0"/>
              <a:t>.</a:t>
            </a:r>
            <a:r>
              <a:rPr lang="en-US" sz="2400" b="1" dirty="0" smtClean="0"/>
              <a:t>ru</a:t>
            </a:r>
            <a:r>
              <a:rPr lang="ru-RU" sz="2400" b="1" dirty="0" smtClean="0"/>
              <a:t>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и на портале информационного сопровождения системы дистанционного обучения Республики Башкортостан </a:t>
            </a:r>
          </a:p>
          <a:p>
            <a:pPr algn="just"/>
            <a:endParaRPr lang="ru-RU" sz="2400" dirty="0" smtClean="0"/>
          </a:p>
          <a:p>
            <a:pPr algn="ctr"/>
            <a:r>
              <a:rPr lang="en-US" sz="2400" b="1" dirty="0" err="1" smtClean="0"/>
              <a:t>edu</a:t>
            </a:r>
            <a:r>
              <a:rPr lang="ru-RU" sz="2400" b="1" dirty="0" smtClean="0"/>
              <a:t>02.</a:t>
            </a:r>
            <a:r>
              <a:rPr lang="en-US" sz="2400" b="1" dirty="0" smtClean="0"/>
              <a:t>ru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71462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АЛГОРИТМ ДЕЙСТВИЙ ПРИ ПЕРЕХОДЕ НА ДИСТАНЦИОННОЕ ОБУЧЕНИЕ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Администрация образовательной организации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908720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разрабатывает и закрепляет в локальном акте особенности организации дистанционного обучения</a:t>
            </a:r>
            <a:endParaRPr lang="ru-RU" sz="20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издает приказ о переходе на дистанционное обучение, назначает ответственных за удаленное взаимодействие в условиях организации обучения с помощью дистанционных технологий</a:t>
            </a:r>
            <a:endParaRPr lang="ru-RU" sz="20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утверждает расписания занятий на каждый учебный день в соответствии с планом по каждой направленности дополнительного образования</a:t>
            </a:r>
            <a:endParaRPr lang="ru-RU" sz="20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осуществляет мониторинг необходимого технического обеспечения </a:t>
            </a:r>
            <a:r>
              <a:rPr lang="ru-RU" sz="2000" dirty="0" smtClean="0"/>
              <a:t>педагога</a:t>
            </a:r>
            <a:endParaRPr lang="ru-RU" sz="20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разрабатывает положение о промежуточной аттестации обучающихся</a:t>
            </a:r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информирует обучающихся и их родителей (законных представителей) о реализации образовательных программ с применением электронного обучения и дистанционных технологий</a:t>
            </a:r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осуществляет учет обучающихся, осваивающих программу дополнительного образования</a:t>
            </a:r>
            <a:endParaRPr lang="ru-RU" sz="20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000" dirty="0" smtClean="0"/>
              <a:t> организует </a:t>
            </a:r>
            <a:r>
              <a:rPr lang="ru-RU" sz="2000" dirty="0" smtClean="0"/>
              <a:t>доставку учебных материалов и выполненных заданий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Педагог дополнительного образования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908720"/>
            <a:ext cx="77768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Symbol" pitchFamily="18" charset="2"/>
              <a:buChar char="-"/>
            </a:pPr>
            <a:r>
              <a:rPr lang="ru-RU" sz="2200" dirty="0" smtClean="0"/>
              <a:t> осуществляет учет обучающихся</a:t>
            </a:r>
          </a:p>
          <a:p>
            <a:pPr marL="0" lvl="1">
              <a:buFont typeface="Symbol" pitchFamily="18" charset="2"/>
              <a:buChar char="-"/>
            </a:pPr>
            <a:r>
              <a:rPr lang="ru-RU" sz="2200" dirty="0" smtClean="0"/>
              <a:t> осуществляет мониторинг необходимого технического обеспечения </a:t>
            </a:r>
            <a:r>
              <a:rPr lang="ru-RU" sz="2200" dirty="0" smtClean="0"/>
              <a:t>обучающихся</a:t>
            </a:r>
            <a:endParaRPr lang="ru-RU" sz="22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200" dirty="0" smtClean="0"/>
              <a:t> </a:t>
            </a:r>
            <a:r>
              <a:rPr lang="ru-RU" sz="2400" dirty="0" smtClean="0"/>
              <a:t>осуществляет контроль взаимодействия всех обучающихся группы с педагогами дополнительного образования</a:t>
            </a:r>
            <a:endParaRPr lang="ru-RU" sz="2200" dirty="0" smtClean="0"/>
          </a:p>
          <a:p>
            <a:pPr marL="0" lvl="1">
              <a:buFont typeface="Symbol" pitchFamily="18" charset="2"/>
              <a:buChar char="-"/>
            </a:pPr>
            <a:r>
              <a:rPr lang="ru-RU" sz="2200" dirty="0" smtClean="0"/>
              <a:t> </a:t>
            </a:r>
            <a:r>
              <a:rPr lang="ru-RU" sz="2400" dirty="0" smtClean="0"/>
              <a:t>выражают свое отношение к работам обучающихся, в виде текстовых или аудио рецензий, модерации форумов, устных онлайн консультаций, </a:t>
            </a:r>
            <a:r>
              <a:rPr lang="ru-RU" sz="2400" dirty="0" err="1" smtClean="0"/>
              <a:t>др</a:t>
            </a:r>
            <a:endParaRPr lang="ru-RU" sz="2200" dirty="0" smtClean="0"/>
          </a:p>
          <a:p>
            <a:pPr>
              <a:buFont typeface="Symbol" pitchFamily="18" charset="2"/>
              <a:buChar char="-"/>
            </a:pPr>
            <a:r>
              <a:rPr lang="ru-RU" sz="2200" dirty="0" smtClean="0"/>
              <a:t> </a:t>
            </a:r>
            <a:r>
              <a:rPr lang="ru-RU" sz="2400" dirty="0" smtClean="0"/>
              <a:t>объясняет родителям, что при переходе учреждения на дистанционную форму обучения возрастает роль участия родителей в процессе образования своих детей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Педагог дополнительного образования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764704"/>
            <a:ext cx="76328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набор электронных ресурсов, приложений для организации дистанционной формы обучения по направленности, планирует свою педагогическую деятельность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средства коммуникации; почта, чат, электронный журнал; формат проведения видеозанятий – вебинар, скайп, </a:t>
            </a:r>
            <a:r>
              <a:rPr lang="en-US" sz="2000" dirty="0" smtClean="0"/>
              <a:t>Z</a:t>
            </a:r>
            <a:r>
              <a:rPr lang="ru-RU" sz="2000" dirty="0" smtClean="0"/>
              <a:t>oom и </a:t>
            </a:r>
            <a:r>
              <a:rPr lang="ru-RU" sz="2000" dirty="0" smtClean="0"/>
              <a:t>т.д.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учебный материал для своего предмета 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проводит корректировку рабочих программ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допустимый объём заданий на неделю-две </a:t>
            </a:r>
            <a:r>
              <a:rPr lang="ru-RU" sz="2000" dirty="0" smtClean="0"/>
              <a:t>в </a:t>
            </a:r>
            <a:r>
              <a:rPr lang="ru-RU" sz="2000" dirty="0" smtClean="0"/>
              <a:t>дистанционной форме обучения</a:t>
            </a:r>
            <a:endParaRPr lang="ru-RU" sz="2000" dirty="0" smtClean="0"/>
          </a:p>
          <a:p>
            <a:pPr marL="0" lvl="1">
              <a:buFont typeface="Symbol" pitchFamily="18" charset="2"/>
              <a:buChar char=""/>
            </a:pPr>
            <a:r>
              <a:rPr lang="ru-RU" sz="2000" dirty="0" smtClean="0"/>
              <a:t> </a:t>
            </a:r>
            <a:r>
              <a:rPr lang="ru-RU" sz="2000" dirty="0" smtClean="0"/>
              <a:t>определяет формат выполнения заданий в виде творческих и проектных работ, организует групповые работы обучающихся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1645</Words>
  <Application>Microsoft Office PowerPoint</Application>
  <PresentationFormat>Экран (4:3)</PresentationFormat>
  <Paragraphs>233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</dc:creator>
  <cp:lastModifiedBy>1</cp:lastModifiedBy>
  <cp:revision>68</cp:revision>
  <dcterms:created xsi:type="dcterms:W3CDTF">2020-03-22T14:01:54Z</dcterms:created>
  <dcterms:modified xsi:type="dcterms:W3CDTF">2020-03-27T13:03:08Z</dcterms:modified>
</cp:coreProperties>
</file>